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74" r:id="rId6"/>
    <p:sldId id="277" r:id="rId7"/>
    <p:sldId id="276" r:id="rId8"/>
    <p:sldId id="275" r:id="rId9"/>
    <p:sldId id="279" r:id="rId10"/>
    <p:sldId id="278" r:id="rId11"/>
    <p:sldId id="260" r:id="rId12"/>
    <p:sldId id="282" r:id="rId13"/>
    <p:sldId id="280" r:id="rId14"/>
    <p:sldId id="281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DE"/>
    <a:srgbClr val="EF5FAA"/>
    <a:srgbClr val="BFEA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89B71-3BC0-408E-94B7-D19AF8B40E64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2C811-E3A8-453E-8594-5530F284C3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3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16FC1FD-EE4B-45A7-89E7-9C9EF28DAD9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9606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50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3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0862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90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101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558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021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628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068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4E88B7A-BD09-4153-8C8A-BC6BA92A392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91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307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FDB5-0AEF-407D-87DD-29224B39371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826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4EB1-278C-4585-86E8-D475ED29FD5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48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8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15D1-93B5-4BC2-9809-8F8900C3426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16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952836-DE64-42DC-AE84-2F929B4181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35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s.ucloud365.com/ncov/worl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8384" y="5589240"/>
            <a:ext cx="772799" cy="1005389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1907704" y="2564904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zh-TW" altLang="en-US" sz="8000" b="1" dirty="0">
                <a:solidFill>
                  <a:srgbClr val="002060"/>
                </a:solidFill>
              </a:rPr>
              <a:t>疫境之「誠」</a:t>
            </a:r>
            <a:br>
              <a:rPr lang="zh-TW" altLang="zh-TW" dirty="0">
                <a:solidFill>
                  <a:srgbClr val="002060"/>
                </a:solidFill>
              </a:rPr>
            </a:b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8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27584" y="2924944"/>
            <a:ext cx="780597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「所謂無奸不商，懂得利用形勢才能發大財！」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</a:pP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你認同嗎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為甚麼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endParaRPr lang="zh-TW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五邊形 6"/>
          <p:cNvSpPr/>
          <p:nvPr/>
        </p:nvSpPr>
        <p:spPr>
          <a:xfrm>
            <a:off x="1259632" y="2283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問題思考</a:t>
            </a:r>
            <a:endParaRPr lang="zh-TW" alt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16" y="2060848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個案三：出售假消毒酒精案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82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348880"/>
            <a:ext cx="7975549" cy="4203848"/>
          </a:xfrm>
          <a:noFill/>
        </p:spPr>
        <p:txBody>
          <a:bodyPr>
            <a:noAutofit/>
          </a:bodyPr>
          <a:lstStyle/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每個選擇背後</a:t>
            </a:r>
            <a:r>
              <a:rPr lang="zh-TW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會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引發的</a:t>
            </a:r>
            <a:r>
              <a:rPr lang="zh-TW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不同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後果及影響，特別在疫症當前，每個決定均影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響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自己及別人的性命安全。</a:t>
            </a:r>
            <a:endParaRPr lang="en-US" altLang="zh-HK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若因個人利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益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，而做出違反誠信的行為，例如說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謊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或詐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騙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，需要為自己的行為負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責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，甚至負上刑</a:t>
            </a:r>
            <a:r>
              <a:rPr lang="zh-TW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事</a:t>
            </a:r>
            <a:r>
              <a:rPr lang="zh-HK" altLang="zh-MO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責任。</a:t>
            </a:r>
            <a:endParaRPr lang="en-US" altLang="zh-TW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zh-TW" alt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1259632" y="1886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個案分析</a:t>
            </a:r>
          </a:p>
        </p:txBody>
      </p:sp>
    </p:spTree>
    <p:extLst>
      <p:ext uri="{BB962C8B-B14F-4D97-AF65-F5344CB8AC3E}">
        <p14:creationId xmlns:p14="http://schemas.microsoft.com/office/powerpoint/2010/main" val="2392462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70"/>
          <a:stretch/>
        </p:blipFill>
        <p:spPr>
          <a:xfrm>
            <a:off x="2138469" y="1666777"/>
            <a:ext cx="5497793" cy="4911890"/>
          </a:xfrm>
          <a:noFill/>
        </p:spPr>
      </p:pic>
      <p:sp>
        <p:nvSpPr>
          <p:cNvPr id="5" name="矩形 4"/>
          <p:cNvSpPr/>
          <p:nvPr/>
        </p:nvSpPr>
        <p:spPr>
          <a:xfrm>
            <a:off x="1259632" y="209468"/>
            <a:ext cx="3082990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聚焦本地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899592" y="1005013"/>
            <a:ext cx="7975549" cy="6617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本澳虛報健康申報的法律規管</a:t>
            </a:r>
            <a:endParaRPr lang="zh-TW" alt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59624" y="6424778"/>
            <a:ext cx="2916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i="1" dirty="0">
                <a:latin typeface="CIDFont+F1"/>
              </a:rPr>
              <a:t>資料來源：澳門新聞局 </a:t>
            </a:r>
            <a:r>
              <a:rPr lang="en-US" altLang="zh-TW" sz="1400" b="1" i="1" dirty="0">
                <a:latin typeface="CIDFont+F3"/>
              </a:rPr>
              <a:t>2020</a:t>
            </a:r>
            <a:r>
              <a:rPr lang="en-US" altLang="zh-TW" sz="1400" b="1" i="1" dirty="0">
                <a:latin typeface="CIDFont+F1"/>
              </a:rPr>
              <a:t>/</a:t>
            </a:r>
            <a:r>
              <a:rPr lang="en-US" altLang="zh-TW" sz="1400" b="1" i="1" dirty="0">
                <a:latin typeface="CIDFont+F3"/>
              </a:rPr>
              <a:t>3</a:t>
            </a:r>
            <a:r>
              <a:rPr lang="en-US" altLang="zh-TW" sz="1400" b="1" i="1" dirty="0">
                <a:latin typeface="CIDFont+F1"/>
              </a:rPr>
              <a:t>/</a:t>
            </a:r>
            <a:r>
              <a:rPr lang="en-US" altLang="zh-TW" sz="1400" b="1" i="1" dirty="0">
                <a:latin typeface="CIDFont+F3"/>
              </a:rPr>
              <a:t>10 </a:t>
            </a:r>
            <a:endParaRPr lang="zh-MO" alt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849743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09440"/>
            <a:ext cx="7776864" cy="4608512"/>
          </a:xfrm>
          <a:noFill/>
        </p:spPr>
        <p:txBody>
          <a:bodyPr>
            <a:noAutofit/>
          </a:bodyPr>
          <a:lstStyle/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以「新型冠狀病毒肺炎」</a:t>
            </a:r>
            <a:r>
              <a:rPr lang="en-US" altLang="zh-TW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這一重大公共衛生事件為思想起點，了解到堅守誠信雖是個人選擇。</a:t>
            </a:r>
            <a:endParaRPr lang="en-US" altLang="zh-TW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但若有人在應對疫情時，做出違反誠信的行為，如說謊或詐騙，不但會影響到自己、家人及他人的健康，亦會削弱社會的抗疫效能，甚至加速疫情在全球的擴散，可見違反誠信行為影響深遠。</a:t>
            </a:r>
            <a:endParaRPr lang="en-US" altLang="zh-TW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此外，違反誠信的人往往需要承受個人道德及社會輿論的責備，甚或需負上倘有的刑事責任。</a:t>
            </a:r>
            <a:endParaRPr lang="zh-TW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1259632" y="1886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總結</a:t>
            </a:r>
          </a:p>
        </p:txBody>
      </p:sp>
    </p:spTree>
    <p:extLst>
      <p:ext uri="{BB962C8B-B14F-4D97-AF65-F5344CB8AC3E}">
        <p14:creationId xmlns:p14="http://schemas.microsoft.com/office/powerpoint/2010/main" val="629316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32856"/>
            <a:ext cx="7200800" cy="1584176"/>
          </a:xfrm>
          <a:noFill/>
        </p:spPr>
        <p:txBody>
          <a:bodyPr>
            <a:noAutofit/>
          </a:bodyPr>
          <a:lstStyle/>
          <a:p>
            <a:pPr marL="0" algn="just">
              <a:buClr>
                <a:srgbClr val="BC1C1C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疫情引發我們思考不同價值觀的意義，請同學以「如何在抗疫中堅守誠信」為題，用設計手帳版面的形式，抒發感受。</a:t>
            </a:r>
            <a:endParaRPr lang="en-US" altLang="zh-TW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1331640" y="1886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延伸活動</a:t>
            </a:r>
          </a:p>
        </p:txBody>
      </p:sp>
    </p:spTree>
    <p:extLst>
      <p:ext uri="{BB962C8B-B14F-4D97-AF65-F5344CB8AC3E}">
        <p14:creationId xmlns:p14="http://schemas.microsoft.com/office/powerpoint/2010/main" val="382325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563888" y="2636912"/>
            <a:ext cx="2520280" cy="10950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b="1" dirty="0">
                <a:ln w="3175" cmpd="sng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完</a:t>
            </a:r>
          </a:p>
        </p:txBody>
      </p:sp>
    </p:spTree>
    <p:extLst>
      <p:ext uri="{BB962C8B-B14F-4D97-AF65-F5344CB8AC3E}">
        <p14:creationId xmlns:p14="http://schemas.microsoft.com/office/powerpoint/2010/main" val="91673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5576" y="2852936"/>
            <a:ext cx="7971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lvl="0" indent="-514350">
              <a:buAutoNum type="arabicPeriod"/>
            </a:pP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了解「新型冠狀病毒肺炎」最新的全球疫情發展形勢。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 </a:t>
            </a:r>
            <a:r>
              <a:rPr lang="en-US" altLang="zh-TW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hlinkClick r:id="rId2"/>
              </a:rPr>
              <a:t>https://vis.ucloud365.com/ncov/world/</a:t>
            </a:r>
            <a:endParaRPr lang="zh-TW" altLang="zh-TW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6" name="五邊形 5"/>
          <p:cNvSpPr/>
          <p:nvPr/>
        </p:nvSpPr>
        <p:spPr>
          <a:xfrm>
            <a:off x="1331640" y="448114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+mj-cs"/>
              </a:rPr>
              <a:t>引 入</a:t>
            </a:r>
          </a:p>
        </p:txBody>
      </p:sp>
    </p:spTree>
    <p:extLst>
      <p:ext uri="{BB962C8B-B14F-4D97-AF65-F5344CB8AC3E}">
        <p14:creationId xmlns:p14="http://schemas.microsoft.com/office/powerpoint/2010/main" val="327587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043608" y="2060848"/>
            <a:ext cx="76203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2.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為何疫情會急速地全球擴散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  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寫下三個可能的原因。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3608" y="3789040"/>
            <a:ext cx="76203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3.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有否存在「個人因素」令疫情加速散播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寫下三個可能的個人因素。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6" name="五邊形 5"/>
          <p:cNvSpPr/>
          <p:nvPr/>
        </p:nvSpPr>
        <p:spPr>
          <a:xfrm>
            <a:off x="1403648" y="11556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+mj-cs"/>
              </a:rPr>
              <a:t>引 入</a:t>
            </a:r>
          </a:p>
        </p:txBody>
      </p:sp>
    </p:spTree>
    <p:extLst>
      <p:ext uri="{BB962C8B-B14F-4D97-AF65-F5344CB8AC3E}">
        <p14:creationId xmlns:p14="http://schemas.microsoft.com/office/powerpoint/2010/main" val="273612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1547664" y="203464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48497"/>
            <a:ext cx="6347713" cy="1320800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個案分析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2636912"/>
            <a:ext cx="7560840" cy="1944216"/>
          </a:xfrm>
        </p:spPr>
        <p:txBody>
          <a:bodyPr>
            <a:noAutofit/>
          </a:bodyPr>
          <a:lstStyle/>
          <a:p>
            <a:pPr marL="0" algn="just"/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在以下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3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個個案中，選其中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2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個個案分析細閱，並完成流程圖及回答思考問題：</a:t>
            </a:r>
          </a:p>
        </p:txBody>
      </p:sp>
    </p:spTree>
    <p:extLst>
      <p:ext uri="{BB962C8B-B14F-4D97-AF65-F5344CB8AC3E}">
        <p14:creationId xmlns:p14="http://schemas.microsoft.com/office/powerpoint/2010/main" val="33724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03648" y="260648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個案一：隱瞞行程禍及家人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" r="2168"/>
          <a:stretch/>
        </p:blipFill>
        <p:spPr>
          <a:xfrm>
            <a:off x="1043608" y="1003011"/>
            <a:ext cx="7848872" cy="562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0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97591" y="2060848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個案一：隱瞞行程禍及家人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2852936"/>
            <a:ext cx="7805972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「透露個人行程與否是個人的選擇，我有權選擇是否如實地向醫護人員報告。」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</a:pP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你認同嗎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為甚麼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endParaRPr lang="zh-TW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五邊形 6"/>
          <p:cNvSpPr/>
          <p:nvPr/>
        </p:nvSpPr>
        <p:spPr>
          <a:xfrm>
            <a:off x="1259632" y="2283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問題思考</a:t>
            </a:r>
            <a:endParaRPr lang="zh-TW" alt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39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31640" y="188640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個案二：謊報女友確診肺炎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" b="2773"/>
          <a:stretch/>
        </p:blipFill>
        <p:spPr>
          <a:xfrm>
            <a:off x="2153668" y="946230"/>
            <a:ext cx="5370660" cy="579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0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97591" y="2060848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個案二：謊報女友確診肺炎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584" y="2924944"/>
            <a:ext cx="780597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「因為愛，才不惜說謊虛報，這才是堅定的愛情啊！」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BC1C1C">
                  <a:lumMod val="75000"/>
                </a:srgbClr>
              </a:buClr>
              <a:buSzPct val="145000"/>
            </a:pP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你認同嗎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為甚麼</a:t>
            </a: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﹖</a:t>
            </a:r>
            <a:endParaRPr lang="zh-TW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五邊形 6"/>
          <p:cNvSpPr/>
          <p:nvPr/>
        </p:nvSpPr>
        <p:spPr>
          <a:xfrm>
            <a:off x="1259632" y="228340"/>
            <a:ext cx="4970513" cy="1320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問題思考</a:t>
            </a:r>
            <a:endParaRPr lang="zh-TW" alt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61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31640" y="188640"/>
            <a:ext cx="67825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個案三：出售假消毒酒精案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"/>
          <a:stretch/>
        </p:blipFill>
        <p:spPr>
          <a:xfrm>
            <a:off x="2339752" y="935041"/>
            <a:ext cx="5288687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88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512</TotalTime>
  <Words>468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CIDFont+F1</vt:lpstr>
      <vt:lpstr>CIDFont+F3</vt:lpstr>
      <vt:lpstr>華康中圓體</vt:lpstr>
      <vt:lpstr>新細明體</vt:lpstr>
      <vt:lpstr>Arial</vt:lpstr>
      <vt:lpstr>Calibri</vt:lpstr>
      <vt:lpstr>Corbel</vt:lpstr>
      <vt:lpstr>Wingdings</vt:lpstr>
      <vt:lpstr>視差</vt:lpstr>
      <vt:lpstr>疫境之「誠」 </vt:lpstr>
      <vt:lpstr>PowerPoint Presentation</vt:lpstr>
      <vt:lpstr>PowerPoint Presentation</vt:lpstr>
      <vt:lpstr>個案分析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疫境之「誠」 </dc:title>
  <dc:subject/>
  <dc:creator>Sio Man, Sio Man Vong</dc:creator>
  <cp:keywords/>
  <dc:description/>
  <cp:lastModifiedBy>Kyle, Ka Heng Au</cp:lastModifiedBy>
  <cp:revision>135</cp:revision>
  <cp:lastPrinted>1601-01-01T00:00:00Z</cp:lastPrinted>
  <dcterms:created xsi:type="dcterms:W3CDTF">2019-09-23T07:25:12Z</dcterms:created>
  <dcterms:modified xsi:type="dcterms:W3CDTF">2020-03-19T10:04:37Z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TC102037641028</vt:lpwstr>
  </property>
  <property fmtid="{D5CDD505-2E9C-101B-9397-08002B2CF9AE}" pid="3" name="_MarkAsFinal">
    <vt:bool>true</vt:bool>
  </property>
</Properties>
</file>